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5" r:id="rId15"/>
    <p:sldId id="270" r:id="rId16"/>
    <p:sldId id="271" r:id="rId17"/>
    <p:sldId id="272" r:id="rId18"/>
    <p:sldId id="276" r:id="rId19"/>
    <p:sldId id="273" r:id="rId20"/>
    <p:sldId id="274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D260452-717A-4EB1-8036-E4BC5908F560}" type="datetimeFigureOut">
              <a:rPr lang="ru-RU" smtClean="0"/>
              <a:pPr/>
              <a:t>21.12.2015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902FDEA-DE6E-44D3-83FC-A797E6DAC3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58200" cy="1470025"/>
          </a:xfrm>
        </p:spPr>
        <p:txBody>
          <a:bodyPr/>
          <a:lstStyle/>
          <a:p>
            <a:r>
              <a:rPr lang="ru-RU" dirty="0" smtClean="0"/>
              <a:t>Этнические конфликты в Азии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97152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Выполнила:</a:t>
            </a:r>
          </a:p>
          <a:p>
            <a:pPr algn="r"/>
            <a:r>
              <a:rPr lang="ru-RU" sz="1600" dirty="0" smtClean="0"/>
              <a:t>Студентка группы №_02407</a:t>
            </a:r>
          </a:p>
          <a:p>
            <a:pPr algn="r"/>
            <a:r>
              <a:rPr lang="ru-RU" sz="1600" dirty="0" err="1" smtClean="0"/>
              <a:t>Голубкова</a:t>
            </a:r>
            <a:r>
              <a:rPr lang="ru-RU" sz="1600" dirty="0" smtClean="0"/>
              <a:t> </a:t>
            </a:r>
            <a:r>
              <a:rPr lang="ru-RU" sz="1600" dirty="0" smtClean="0"/>
              <a:t>У.С.</a:t>
            </a:r>
            <a:endParaRPr lang="ru-RU" sz="1600" dirty="0" smtClean="0"/>
          </a:p>
          <a:p>
            <a:pPr algn="r"/>
            <a:r>
              <a:rPr lang="ru-RU" sz="1600" dirty="0" smtClean="0"/>
              <a:t>Приняла:</a:t>
            </a:r>
          </a:p>
          <a:p>
            <a:pPr algn="r"/>
            <a:r>
              <a:rPr lang="ru-RU" sz="1600" dirty="0" smtClean="0"/>
              <a:t>Доцент кафедры географии</a:t>
            </a:r>
          </a:p>
          <a:p>
            <a:pPr algn="r"/>
            <a:r>
              <a:rPr lang="ru-RU" sz="1600" dirty="0" smtClean="0"/>
              <a:t>Ромашова Т.В.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s316528.vk.me/v316528128/349/rQRzqPFL_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конфликта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5040560"/>
          </a:xfrm>
        </p:spPr>
        <p:txBody>
          <a:bodyPr>
            <a:normAutofit/>
          </a:bodyPr>
          <a:lstStyle/>
          <a:p>
            <a:r>
              <a:rPr lang="ru-RU" dirty="0" smtClean="0"/>
              <a:t>Искусственное увеличение тамильской диаспоры на острове;</a:t>
            </a:r>
          </a:p>
          <a:p>
            <a:r>
              <a:rPr lang="ru-RU" dirty="0" smtClean="0"/>
              <a:t>Проблема официального языка в независимом государстве;</a:t>
            </a:r>
          </a:p>
          <a:p>
            <a:r>
              <a:rPr lang="ru-RU" dirty="0" smtClean="0"/>
              <a:t>Лишение прав на гражданство множества тамилов;</a:t>
            </a:r>
          </a:p>
          <a:p>
            <a:r>
              <a:rPr lang="ru-RU" dirty="0" smtClean="0"/>
              <a:t>Возникновение </a:t>
            </a:r>
            <a:r>
              <a:rPr lang="ru-RU" dirty="0" err="1" smtClean="0"/>
              <a:t>Объеденённого</a:t>
            </a:r>
            <a:r>
              <a:rPr lang="ru-RU" dirty="0" smtClean="0"/>
              <a:t> </a:t>
            </a:r>
            <a:r>
              <a:rPr lang="ru-RU" dirty="0" smtClean="0"/>
              <a:t>фронта освобождения тамилов (борьба за независимое государство);</a:t>
            </a:r>
          </a:p>
          <a:p>
            <a:r>
              <a:rPr lang="ru-RU" dirty="0" smtClean="0"/>
              <a:t> Религиозная причина;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http://www.eelamview.com/wp-content/uploads/2011/11/National-Leader-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и развитие гражданской войны на Шри-Ланке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Первый этап. </a:t>
            </a:r>
          </a:p>
          <a:p>
            <a:pPr>
              <a:buNone/>
            </a:pPr>
            <a:r>
              <a:rPr lang="ru-RU" i="1" dirty="0" smtClean="0"/>
              <a:t>Чёрный июль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i="1" dirty="0" smtClean="0"/>
              <a:t>Первая </a:t>
            </a:r>
            <a:r>
              <a:rPr lang="ru-RU" i="1" dirty="0" err="1" smtClean="0"/>
              <a:t>Иламская</a:t>
            </a:r>
            <a:r>
              <a:rPr lang="ru-RU" i="1" dirty="0" smtClean="0"/>
              <a:t> война</a:t>
            </a:r>
            <a:r>
              <a:rPr lang="ru-RU" dirty="0" smtClean="0"/>
              <a:t> (1983—1987): ранний этап боевых действий.</a:t>
            </a:r>
          </a:p>
          <a:p>
            <a:pPr>
              <a:buNone/>
            </a:pPr>
            <a:r>
              <a:rPr lang="ru-RU" i="1" dirty="0" smtClean="0"/>
              <a:t>Индийская интервенция</a:t>
            </a:r>
            <a:r>
              <a:rPr lang="ru-RU" dirty="0" smtClean="0"/>
              <a:t> (1987—1990): вмешательство в конфликт Индии. Летом 1987 года на остров прибыли индийские войска, которые должны были выполнять миротворческие функции, однако вскоре оказались втянуты в боевые действия против ТОТИ.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http://rusplt.ru/netcat_files/userfiles3/01_October/SriLanka_vs_Tamils_6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667328" cy="577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Второй этап</a:t>
            </a:r>
          </a:p>
          <a:p>
            <a:pPr>
              <a:buNone/>
            </a:pPr>
            <a:r>
              <a:rPr lang="ru-RU" i="1" dirty="0" smtClean="0"/>
              <a:t>Вторая </a:t>
            </a:r>
            <a:r>
              <a:rPr lang="ru-RU" i="1" dirty="0" err="1" smtClean="0"/>
              <a:t>Иламская</a:t>
            </a:r>
            <a:r>
              <a:rPr lang="ru-RU" i="1" dirty="0" smtClean="0"/>
              <a:t> война</a:t>
            </a:r>
            <a:r>
              <a:rPr lang="ru-RU" dirty="0" smtClean="0"/>
              <a:t> (1990—1994): возобновление гражданской войны. Этот этап характеризуется всплеском террористических акций, проводимых ТОТИ, и серией убийств высокопоставленных правительственных чиновников, в том числе президента страны </a:t>
            </a:r>
            <a:r>
              <a:rPr lang="ru-RU" dirty="0" err="1" smtClean="0"/>
              <a:t>Ранасингхе</a:t>
            </a:r>
            <a:r>
              <a:rPr lang="ru-RU" dirty="0" smtClean="0"/>
              <a:t> </a:t>
            </a:r>
            <a:r>
              <a:rPr lang="ru-RU" dirty="0" err="1" smtClean="0"/>
              <a:t>Премадасы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089752"/>
          </a:xfrm>
        </p:spPr>
        <p:txBody>
          <a:bodyPr/>
          <a:lstStyle/>
          <a:p>
            <a:r>
              <a:rPr lang="ru-RU" dirty="0" smtClean="0"/>
              <a:t>Третий этап</a:t>
            </a:r>
          </a:p>
          <a:p>
            <a:pPr>
              <a:buNone/>
            </a:pPr>
            <a:r>
              <a:rPr lang="ru-RU" i="1" dirty="0" smtClean="0"/>
              <a:t>Третья </a:t>
            </a:r>
            <a:r>
              <a:rPr lang="ru-RU" i="1" dirty="0" err="1" smtClean="0"/>
              <a:t>Иламская</a:t>
            </a:r>
            <a:r>
              <a:rPr lang="ru-RU" i="1" dirty="0" smtClean="0"/>
              <a:t> война</a:t>
            </a:r>
            <a:r>
              <a:rPr lang="ru-RU" dirty="0" smtClean="0"/>
              <a:t> (1995—2002): после короткого перемирия война продолжается. Правительственные войска проводят широкомасштабные военные операции, достигая лишь частичного успеха.</a:t>
            </a:r>
          </a:p>
          <a:p>
            <a:endParaRPr lang="ru-RU" dirty="0"/>
          </a:p>
        </p:txBody>
      </p:sp>
      <p:pic>
        <p:nvPicPr>
          <p:cNvPr id="5" name="Picture 2" descr="http://icdn.lenta.ru/images/0000/0298/000002983542/pic_1361882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73016"/>
            <a:ext cx="4711452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Четвёртый этап</a:t>
            </a:r>
          </a:p>
          <a:p>
            <a:pPr>
              <a:buNone/>
            </a:pPr>
            <a:r>
              <a:rPr lang="ru-RU" i="1" dirty="0" smtClean="0"/>
              <a:t>Перемирие</a:t>
            </a:r>
            <a:r>
              <a:rPr lang="ru-RU" dirty="0" smtClean="0"/>
              <a:t> (2002—2006). В начале 2002 года при посредничестве Норвегии (специального представителя Эрика </a:t>
            </a:r>
            <a:r>
              <a:rPr lang="ru-RU" dirty="0" err="1" smtClean="0"/>
              <a:t>Солхейма</a:t>
            </a:r>
            <a:r>
              <a:rPr lang="ru-RU" dirty="0" smtClean="0"/>
              <a:t>) заключено перемирие между враждующими сторонами. Велись переговоры об урегулировании конфликта.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novayagazeta.ru/storage/c/2013/05/17/1368784961_854940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ru-RU" dirty="0" smtClean="0"/>
              <a:t>Пятый этап</a:t>
            </a:r>
          </a:p>
          <a:p>
            <a:pPr>
              <a:buNone/>
            </a:pPr>
            <a:r>
              <a:rPr lang="ru-RU" i="1" dirty="0" smtClean="0"/>
              <a:t>Четвёртая </a:t>
            </a:r>
            <a:r>
              <a:rPr lang="ru-RU" i="1" dirty="0" err="1" smtClean="0"/>
              <a:t>Иламская</a:t>
            </a:r>
            <a:r>
              <a:rPr lang="ru-RU" i="1" dirty="0" smtClean="0"/>
              <a:t> война</a:t>
            </a:r>
            <a:r>
              <a:rPr lang="ru-RU" dirty="0" smtClean="0"/>
              <a:t> (2006—2009). В апреле 2006 года после организованных ТОТИ террористических акций боевые действия возобновились.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межэтнический конфликт?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4525963"/>
          </a:xfrm>
        </p:spPr>
        <p:txBody>
          <a:bodyPr/>
          <a:lstStyle/>
          <a:p>
            <a:r>
              <a:rPr lang="ru-RU" dirty="0" smtClean="0"/>
              <a:t>Межэтнический конфликт — конфликт между представителями этнических общин, обычно проживающих в непосредственной близости в каком-либо государстве. </a:t>
            </a:r>
          </a:p>
          <a:p>
            <a:endParaRPr lang="ru-RU" dirty="0"/>
          </a:p>
        </p:txBody>
      </p:sp>
      <p:pic>
        <p:nvPicPr>
          <p:cNvPr id="16386" name="Picture 2" descr="http://cdn.topwar.ru/uploads/posts/2011-12/1323489897_m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132856"/>
            <a:ext cx="4680520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81840"/>
          </a:xfrm>
        </p:spPr>
        <p:txBody>
          <a:bodyPr>
            <a:normAutofit/>
          </a:bodyPr>
          <a:lstStyle/>
          <a:p>
            <a:r>
              <a:rPr lang="ru-RU" dirty="0" smtClean="0"/>
              <a:t>Итоги:</a:t>
            </a:r>
          </a:p>
          <a:p>
            <a:r>
              <a:rPr lang="ru-RU" dirty="0" smtClean="0"/>
              <a:t>18 мая 2009 года лидер тамильской сепаратистской организации «Тигры освобождения Тамил </a:t>
            </a:r>
            <a:r>
              <a:rPr lang="ru-RU" dirty="0" err="1" smtClean="0"/>
              <a:t>Илама</a:t>
            </a:r>
            <a:r>
              <a:rPr lang="ru-RU" dirty="0" smtClean="0"/>
              <a:t>» </a:t>
            </a:r>
            <a:r>
              <a:rPr lang="ru-RU" dirty="0" err="1" smtClean="0"/>
              <a:t>Велупиллаи</a:t>
            </a:r>
            <a:r>
              <a:rPr lang="ru-RU" dirty="0" smtClean="0"/>
              <a:t> </a:t>
            </a:r>
            <a:r>
              <a:rPr lang="ru-RU" dirty="0" err="1" smtClean="0"/>
              <a:t>Прабхакаран</a:t>
            </a:r>
            <a:r>
              <a:rPr lang="ru-RU" dirty="0" smtClean="0"/>
              <a:t> был убит при попытке вырваться из окружения. </a:t>
            </a:r>
          </a:p>
          <a:p>
            <a:r>
              <a:rPr lang="ru-RU" dirty="0" smtClean="0"/>
              <a:t>Ранее был убит старший сын </a:t>
            </a:r>
            <a:r>
              <a:rPr lang="ru-RU" dirty="0" err="1" smtClean="0"/>
              <a:t>Прабхакарана</a:t>
            </a:r>
            <a:r>
              <a:rPr lang="ru-RU" dirty="0" smtClean="0"/>
              <a:t>. Кроме этого, спецназ убил лидера политического крыла «Тамильских тигров» </a:t>
            </a:r>
            <a:r>
              <a:rPr lang="ru-RU" dirty="0" err="1" smtClean="0"/>
              <a:t>Баласингама</a:t>
            </a:r>
            <a:r>
              <a:rPr lang="ru-RU" dirty="0" smtClean="0"/>
              <a:t> </a:t>
            </a:r>
            <a:r>
              <a:rPr lang="ru-RU" dirty="0" err="1" smtClean="0"/>
              <a:t>Надесана</a:t>
            </a:r>
            <a:r>
              <a:rPr lang="ru-RU" dirty="0" smtClean="0"/>
              <a:t> и ещё двух членов руководства организации.</a:t>
            </a:r>
          </a:p>
          <a:p>
            <a:r>
              <a:rPr lang="ru-RU" dirty="0" smtClean="0"/>
              <a:t>Поражение Тигров освобождения </a:t>
            </a:r>
            <a:r>
              <a:rPr lang="ru-RU" dirty="0" err="1" smtClean="0"/>
              <a:t>Тамил-Илама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inapcache.boston.com/universal/site_graphics/blogs/bigpicture/srilanka_04_27/s13_18764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8908" y="0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Это особая форма социального или политического конфликта, обладающего некоторыми особенностями:</a:t>
            </a:r>
          </a:p>
          <a:p>
            <a:pPr lvl="0"/>
            <a:r>
              <a:rPr lang="ru-RU" dirty="0" smtClean="0"/>
              <a:t>в конфликтующих группах усматривается разделение по этническому признаку;</a:t>
            </a:r>
          </a:p>
          <a:p>
            <a:pPr lvl="0"/>
            <a:r>
              <a:rPr lang="ru-RU" dirty="0" smtClean="0"/>
              <a:t>стороны ищут поддержки в этнически родственной или этнически дружественной среде;</a:t>
            </a:r>
          </a:p>
          <a:p>
            <a:pPr lvl="0"/>
            <a:r>
              <a:rPr lang="ru-RU" dirty="0" smtClean="0"/>
              <a:t>новые участники солидаризируются с одной из сторон конфликта исходя из общей этнической идентичности, даже если эта позиция им не близка;</a:t>
            </a:r>
          </a:p>
          <a:p>
            <a:pPr lvl="0"/>
            <a:r>
              <a:rPr lang="ru-RU" dirty="0" err="1" smtClean="0"/>
              <a:t>этноконфликты</a:t>
            </a:r>
            <a:r>
              <a:rPr lang="ru-RU" dirty="0" smtClean="0"/>
              <a:t> чаще всего не являются ценностными и происходят вокруг тех или иных объектов и интересов групп.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gopsy.ru/wp-content/uploads/2015/06/1362118202_806094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5360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ru-RU" dirty="0" smtClean="0"/>
              <a:t>Причины этнических конфликтов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Одной из основных причин возникновения этнических конфликтов являются </a:t>
            </a:r>
            <a:r>
              <a:rPr lang="ru-RU" b="1" dirty="0" smtClean="0"/>
              <a:t>взаимные территориальные притязания этносов</a:t>
            </a:r>
            <a:r>
              <a:rPr lang="ru-RU" dirty="0" smtClean="0"/>
              <a:t>. Такие конфликты возникают на межгосударственном, межрегиональном, местном уровнях. </a:t>
            </a:r>
          </a:p>
          <a:p>
            <a:endParaRPr lang="ru-RU" dirty="0" smtClean="0"/>
          </a:p>
          <a:p>
            <a:r>
              <a:rPr lang="ru-RU" b="1" dirty="0" smtClean="0"/>
              <a:t>Социально-э</a:t>
            </a:r>
            <a:r>
              <a:rPr lang="ru-RU" b="1" dirty="0" smtClean="0"/>
              <a:t>кономические </a:t>
            </a:r>
            <a:r>
              <a:rPr lang="ru-RU" b="1" dirty="0" smtClean="0"/>
              <a:t>причины</a:t>
            </a:r>
          </a:p>
          <a:p>
            <a:endParaRPr lang="ru-RU" b="1" dirty="0" smtClean="0"/>
          </a:p>
          <a:p>
            <a:r>
              <a:rPr lang="ru-RU" b="1" dirty="0" smtClean="0"/>
              <a:t>Межрелигиозные и межконфессиональные причины</a:t>
            </a:r>
            <a:r>
              <a:rPr lang="ru-RU" dirty="0" smtClean="0"/>
              <a:t>, включая различия в уровне современного религиозного населения. 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653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Исторические причины</a:t>
            </a:r>
            <a:r>
              <a:rPr lang="ru-RU" dirty="0" smtClean="0"/>
              <a:t> этнических конфликтов связаны с прошлыми обидами, которые хранятся в памяти этноса на подсознательном уровне. Сами по себе они, как правило, не являются непосредственными причинами конфликта. Но если конфликт назревает или уже имеет место, то прошлые обиды «извлекаются» в реальную действительность и становятся дополнительными факторами в развитии конфликта. </a:t>
            </a:r>
          </a:p>
          <a:p>
            <a:r>
              <a:rPr lang="ru-RU" dirty="0" smtClean="0"/>
              <a:t>К </a:t>
            </a:r>
            <a:r>
              <a:rPr lang="ru-RU" b="1" dirty="0" err="1" smtClean="0"/>
              <a:t>социокультурным</a:t>
            </a:r>
            <a:r>
              <a:rPr lang="ru-RU" b="1" dirty="0" smtClean="0"/>
              <a:t> причинам</a:t>
            </a:r>
            <a:r>
              <a:rPr lang="ru-RU" dirty="0" smtClean="0"/>
              <a:t> возникновения межэтнических конфликтов можно также отнести конфликты между нормами и ценностями, функционирующими в обществе. </a:t>
            </a:r>
          </a:p>
          <a:p>
            <a:pPr>
              <a:buNone/>
            </a:pPr>
            <a:r>
              <a:rPr lang="ru-RU" dirty="0" smtClean="0"/>
              <a:t>    Нормы, принимаемые на уровне федерации или региона, носят усредненный характер и порой не учитывают субъективных особенностей того или иного этноса.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cdn.lenta.ru/images/2015/06/11/09/20150611095430665/detail_cbc6951b08e34d1d8c669dfd37d5c0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620688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Тамило-сингальский</a:t>
            </a:r>
            <a:r>
              <a:rPr lang="ru-RU" dirty="0" smtClean="0"/>
              <a:t> конфликт на Шри-Ланке</a:t>
            </a:r>
            <a:endParaRPr lang="ru-RU" dirty="0"/>
          </a:p>
        </p:txBody>
      </p:sp>
      <p:pic>
        <p:nvPicPr>
          <p:cNvPr id="21506" name="Picture 2" descr="http://haveall.net/wp-content/uploads/2012/03/shry_lanka_na_karte_m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50" y="1988840"/>
            <a:ext cx="854063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6165304"/>
            <a:ext cx="4038600" cy="61008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Территория, на которую изначально претендовал </a:t>
            </a:r>
            <a:r>
              <a:rPr lang="ru-RU" dirty="0" err="1" smtClean="0"/>
              <a:t>Тамил-Илам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6093296"/>
            <a:ext cx="4038600" cy="682091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Оранжевый – территория под контролем </a:t>
            </a:r>
            <a:r>
              <a:rPr lang="ru-RU" dirty="0" err="1" smtClean="0"/>
              <a:t>Тамил-Илама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Жёлтый – территории, на которые претендовал </a:t>
            </a:r>
            <a:r>
              <a:rPr lang="ru-RU" dirty="0" err="1" smtClean="0"/>
              <a:t>Тамил-Илам</a:t>
            </a:r>
            <a:r>
              <a:rPr lang="ru-RU" dirty="0" smtClean="0"/>
              <a:t>. Данные 2005 г.</a:t>
            </a:r>
          </a:p>
          <a:p>
            <a:endParaRPr lang="ru-RU" dirty="0"/>
          </a:p>
        </p:txBody>
      </p:sp>
      <p:pic>
        <p:nvPicPr>
          <p:cNvPr id="22530" name="Picture 2" descr="http://www.bogoslov.ru/data/494/188/1234/Location_Tamil_Eelam_territorial_cla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3076575" cy="5419726"/>
          </a:xfrm>
          <a:prstGeom prst="rect">
            <a:avLst/>
          </a:prstGeom>
          <a:noFill/>
        </p:spPr>
      </p:pic>
      <p:pic>
        <p:nvPicPr>
          <p:cNvPr id="22532" name="Picture 4" descr="File:Тамил-Илам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4664"/>
            <a:ext cx="357187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610</TotalTime>
  <Words>272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Этнические конфликты в Азии</vt:lpstr>
      <vt:lpstr>Что такое межэтнический конфликт?</vt:lpstr>
      <vt:lpstr>Слайд 3</vt:lpstr>
      <vt:lpstr>Слайд 4</vt:lpstr>
      <vt:lpstr>Причины этнических конфликтов</vt:lpstr>
      <vt:lpstr>Слайд 6</vt:lpstr>
      <vt:lpstr>Слайд 7</vt:lpstr>
      <vt:lpstr>Тамило-сингальский конфликт на Шри-Ланке</vt:lpstr>
      <vt:lpstr>Слайд 9</vt:lpstr>
      <vt:lpstr>Слайд 10</vt:lpstr>
      <vt:lpstr>Причины возникновения конфликта</vt:lpstr>
      <vt:lpstr>Слайд 12</vt:lpstr>
      <vt:lpstr>Этапы и развитие гражданской войны на Шри-Ланке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Этнические конфликты в Азии</dc:title>
  <dc:creator>Ульяна Голубкова</dc:creator>
  <cp:lastModifiedBy>Ульяна Голубкова</cp:lastModifiedBy>
  <cp:revision>17</cp:revision>
  <dcterms:created xsi:type="dcterms:W3CDTF">2015-12-20T08:37:51Z</dcterms:created>
  <dcterms:modified xsi:type="dcterms:W3CDTF">2015-12-20T19:33:17Z</dcterms:modified>
</cp:coreProperties>
</file>